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03" r:id="rId2"/>
    <p:sldId id="262" r:id="rId3"/>
    <p:sldId id="304" r:id="rId4"/>
    <p:sldId id="305" r:id="rId5"/>
    <p:sldId id="306" r:id="rId6"/>
    <p:sldId id="307" r:id="rId7"/>
    <p:sldId id="311" r:id="rId8"/>
    <p:sldId id="308" r:id="rId9"/>
    <p:sldId id="310" r:id="rId10"/>
    <p:sldId id="309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43" autoAdjust="0"/>
    <p:restoredTop sz="94671" autoAdjust="0"/>
  </p:normalViewPr>
  <p:slideViewPr>
    <p:cSldViewPr>
      <p:cViewPr>
        <p:scale>
          <a:sx n="80" d="100"/>
          <a:sy n="80" d="100"/>
        </p:scale>
        <p:origin x="-1746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BDA40-DE54-4DB5-A736-4E29FC5FC0E2}" type="datetimeFigureOut">
              <a:rPr lang="fr-FR" smtClean="0"/>
              <a:pPr/>
              <a:t>04/02/2013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629933-F366-4120-BF11-9C1C63EFE5D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7442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A782A-465C-4BF8-853E-617F87367166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A782A-465C-4BF8-853E-617F87367166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A782A-465C-4BF8-853E-617F87367166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A782A-465C-4BF8-853E-617F87367166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A782A-465C-4BF8-853E-617F87367166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A782A-465C-4BF8-853E-617F87367166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A782A-465C-4BF8-853E-617F87367166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A782A-465C-4BF8-853E-617F87367166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A782A-465C-4BF8-853E-617F87367166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BEC-8441-4718-9156-B1A6D2625CD7}" type="datetimeFigureOut">
              <a:rPr lang="fr-FR" smtClean="0"/>
              <a:pPr/>
              <a:t>04/02/2013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BEC-8441-4718-9156-B1A6D2625CD7}" type="datetimeFigureOut">
              <a:rPr lang="fr-FR" smtClean="0"/>
              <a:pPr/>
              <a:t>04/02/2013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BEC-8441-4718-9156-B1A6D2625CD7}" type="datetimeFigureOut">
              <a:rPr lang="fr-FR" smtClean="0"/>
              <a:pPr/>
              <a:t>04/02/2013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BEC-8441-4718-9156-B1A6D2625CD7}" type="datetimeFigureOut">
              <a:rPr lang="fr-FR" smtClean="0"/>
              <a:pPr/>
              <a:t>04/02/2013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BEC-8441-4718-9156-B1A6D2625CD7}" type="datetimeFigureOut">
              <a:rPr lang="fr-FR" smtClean="0"/>
              <a:pPr/>
              <a:t>04/02/2013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BEC-8441-4718-9156-B1A6D2625CD7}" type="datetimeFigureOut">
              <a:rPr lang="fr-FR" smtClean="0"/>
              <a:pPr/>
              <a:t>04/02/2013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BEC-8441-4718-9156-B1A6D2625CD7}" type="datetimeFigureOut">
              <a:rPr lang="fr-FR" smtClean="0"/>
              <a:pPr/>
              <a:t>04/02/2013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BEC-8441-4718-9156-B1A6D2625CD7}" type="datetimeFigureOut">
              <a:rPr lang="fr-FR" smtClean="0"/>
              <a:pPr/>
              <a:t>04/02/2013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BEC-8441-4718-9156-B1A6D2625CD7}" type="datetimeFigureOut">
              <a:rPr lang="fr-FR" smtClean="0"/>
              <a:pPr/>
              <a:t>04/02/2013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BEC-8441-4718-9156-B1A6D2625CD7}" type="datetimeFigureOut">
              <a:rPr lang="fr-FR" smtClean="0"/>
              <a:pPr/>
              <a:t>04/02/2013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3BEC-8441-4718-9156-B1A6D2625CD7}" type="datetimeFigureOut">
              <a:rPr lang="fr-FR" smtClean="0"/>
              <a:pPr/>
              <a:t>04/02/2013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43BEC-8441-4718-9156-B1A6D2625CD7}" type="datetimeFigureOut">
              <a:rPr lang="fr-FR" smtClean="0"/>
              <a:pPr/>
              <a:t>04/02/2013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66E0C-ACAE-4F3F-95BD-B07AADE838A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us.123rf.com/400wm/400/400/nito500/nito5001011/nito500101100290/8220017-un-fond-de-plan-rapproche-des-bulles-de-la-mousse-de-savon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6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0"/>
            <a:ext cx="7724587" cy="6900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2" y="0"/>
            <a:ext cx="1403646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lIns="81635" tIns="40818" rIns="81635" bIns="40818" rtlCol="0" anchor="ctr"/>
          <a:lstStyle/>
          <a:p>
            <a:pPr algn="ctr"/>
            <a:endParaRPr lang="fr-FR" sz="2500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737"/>
          <a:stretch/>
        </p:blipFill>
        <p:spPr bwMode="auto">
          <a:xfrm>
            <a:off x="93832" y="158563"/>
            <a:ext cx="1125853" cy="138315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0" y="3356992"/>
            <a:ext cx="1315371" cy="1251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2140" tIns="40818" rIns="32140" bIns="40818" anchor="b"/>
          <a:lstStyle/>
          <a:p>
            <a:pPr>
              <a:defRPr/>
            </a:pPr>
            <a:endParaRPr lang="fr-FR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0" y="5805264"/>
            <a:ext cx="1403648" cy="6999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32140" tIns="41782" rIns="32140" bIns="41782">
            <a:spAutoFit/>
          </a:bodyPr>
          <a:lstStyle>
            <a:defPPr>
              <a:defRPr lang="fr-FR"/>
            </a:defPPr>
            <a:lvl1pPr defTabSz="401091">
              <a:tabLst>
                <a:tab pos="0" algn="l"/>
                <a:tab pos="816354" algn="l"/>
                <a:tab pos="1632708" algn="l"/>
                <a:tab pos="2449062" algn="l"/>
                <a:tab pos="3265415" algn="l"/>
                <a:tab pos="4081770" algn="l"/>
                <a:tab pos="4898124" algn="l"/>
                <a:tab pos="5714478" algn="l"/>
                <a:tab pos="6530832" algn="l"/>
                <a:tab pos="7347185" algn="l"/>
                <a:tab pos="8163539" algn="l"/>
                <a:tab pos="8979893" algn="l"/>
              </a:tabLst>
              <a:defRPr b="1">
                <a:solidFill>
                  <a:schemeClr val="bg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defRPr>
            </a:lvl1pPr>
          </a:lstStyle>
          <a:p>
            <a:pPr algn="ctr"/>
            <a:r>
              <a:rPr lang="fr-FR" sz="2000" dirty="0" smtClean="0">
                <a:solidFill>
                  <a:srgbClr val="F2F1E8"/>
                </a:solidFill>
              </a:rPr>
              <a:t>INTERTICE</a:t>
            </a:r>
          </a:p>
          <a:p>
            <a:pPr algn="ctr"/>
            <a:r>
              <a:rPr lang="fr-FR" sz="2000" dirty="0" smtClean="0">
                <a:solidFill>
                  <a:srgbClr val="F2F1E8"/>
                </a:solidFill>
              </a:rPr>
              <a:t>2013</a:t>
            </a:r>
            <a:endParaRPr lang="fr-FR" sz="2000" dirty="0">
              <a:solidFill>
                <a:srgbClr val="F2F1E8"/>
              </a:solidFill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587" y="1769856"/>
            <a:ext cx="1398061" cy="10077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32140" tIns="41782" rIns="32140" bIns="41782">
            <a:spAutoFit/>
          </a:bodyPr>
          <a:lstStyle/>
          <a:p>
            <a:pPr algn="ctr" defTabSz="401091">
              <a:tabLst>
                <a:tab pos="0" algn="l"/>
                <a:tab pos="816354" algn="l"/>
                <a:tab pos="1632708" algn="l"/>
                <a:tab pos="2449062" algn="l"/>
                <a:tab pos="3265415" algn="l"/>
                <a:tab pos="4081770" algn="l"/>
                <a:tab pos="4898124" algn="l"/>
                <a:tab pos="5714478" algn="l"/>
                <a:tab pos="6530832" algn="l"/>
                <a:tab pos="7347185" algn="l"/>
                <a:tab pos="8163539" algn="l"/>
                <a:tab pos="8979893" algn="l"/>
              </a:tabLst>
              <a:defRPr/>
            </a:pPr>
            <a:r>
              <a:rPr lang="fr-FR" sz="2000" b="1" dirty="0" smtClean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Enseigner la technologie au collège</a:t>
            </a:r>
            <a:endParaRPr lang="fr-FR" sz="2000" b="1" dirty="0">
              <a:solidFill>
                <a:srgbClr val="F2F1E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1294617" y="2517214"/>
            <a:ext cx="7820169" cy="14158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60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 distributeur automatique de savon</a:t>
            </a:r>
          </a:p>
          <a:p>
            <a:endParaRPr lang="fr-FR" sz="6000" b="1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fr-FR" sz="60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Du virtuel au réel … avec l’impression 3D</a:t>
            </a:r>
            <a:endParaRPr lang="fr-FR" sz="6000" b="1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3" y="3460760"/>
            <a:ext cx="1403645" cy="11923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32140" tIns="41782" rIns="32140" bIns="41782">
            <a:spAutoFit/>
          </a:bodyPr>
          <a:lstStyle/>
          <a:p>
            <a:pPr algn="ctr" defTabSz="401091">
              <a:tabLst>
                <a:tab pos="0" algn="l"/>
                <a:tab pos="816354" algn="l"/>
                <a:tab pos="1632708" algn="l"/>
                <a:tab pos="2449062" algn="l"/>
                <a:tab pos="3265415" algn="l"/>
                <a:tab pos="4081770" algn="l"/>
                <a:tab pos="4898124" algn="l"/>
                <a:tab pos="5714478" algn="l"/>
                <a:tab pos="6530832" algn="l"/>
                <a:tab pos="7347185" algn="l"/>
                <a:tab pos="8163539" algn="l"/>
                <a:tab pos="8979893" algn="l"/>
              </a:tabLst>
              <a:defRPr/>
            </a:pPr>
            <a:r>
              <a:rPr lang="fr-FR" b="1" dirty="0" smtClean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Le projet </a:t>
            </a:r>
          </a:p>
          <a:p>
            <a:pPr algn="ctr" defTabSz="401091">
              <a:tabLst>
                <a:tab pos="0" algn="l"/>
                <a:tab pos="816354" algn="l"/>
                <a:tab pos="1632708" algn="l"/>
                <a:tab pos="2449062" algn="l"/>
                <a:tab pos="3265415" algn="l"/>
                <a:tab pos="4081770" algn="l"/>
                <a:tab pos="4898124" algn="l"/>
                <a:tab pos="5714478" algn="l"/>
                <a:tab pos="6530832" algn="l"/>
                <a:tab pos="7347185" algn="l"/>
                <a:tab pos="8163539" algn="l"/>
                <a:tab pos="8979893" algn="l"/>
              </a:tabLst>
              <a:defRPr/>
            </a:pPr>
            <a:r>
              <a:rPr lang="fr-FR" b="1" dirty="0" smtClean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technologique</a:t>
            </a:r>
          </a:p>
          <a:p>
            <a:pPr algn="ctr" defTabSz="401091">
              <a:tabLst>
                <a:tab pos="0" algn="l"/>
                <a:tab pos="816354" algn="l"/>
                <a:tab pos="1632708" algn="l"/>
                <a:tab pos="2449062" algn="l"/>
                <a:tab pos="3265415" algn="l"/>
                <a:tab pos="4081770" algn="l"/>
                <a:tab pos="4898124" algn="l"/>
                <a:tab pos="5714478" algn="l"/>
                <a:tab pos="6530832" algn="l"/>
                <a:tab pos="7347185" algn="l"/>
                <a:tab pos="8163539" algn="l"/>
                <a:tab pos="8979893" algn="l"/>
              </a:tabLst>
              <a:defRPr/>
            </a:pPr>
            <a:r>
              <a:rPr lang="fr-FR" b="1" dirty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e</a:t>
            </a:r>
            <a:r>
              <a:rPr lang="fr-FR" b="1" dirty="0" smtClean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n classe de 3e</a:t>
            </a:r>
            <a:endParaRPr lang="fr-FR" b="1" dirty="0">
              <a:solidFill>
                <a:srgbClr val="F2F1E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1547664" y="6451997"/>
            <a:ext cx="7488832" cy="3921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32140" tIns="41782" rIns="32140" bIns="41782">
            <a:spAutoFit/>
          </a:bodyPr>
          <a:lstStyle/>
          <a:p>
            <a:pPr algn="ctr" defTabSz="401091">
              <a:tabLst>
                <a:tab pos="0" algn="l"/>
                <a:tab pos="816354" algn="l"/>
                <a:tab pos="1632708" algn="l"/>
                <a:tab pos="2449062" algn="l"/>
                <a:tab pos="3265415" algn="l"/>
                <a:tab pos="4081770" algn="l"/>
                <a:tab pos="4898124" algn="l"/>
                <a:tab pos="5714478" algn="l"/>
                <a:tab pos="6530832" algn="l"/>
                <a:tab pos="7347185" algn="l"/>
                <a:tab pos="8163539" algn="l"/>
                <a:tab pos="8979893" algn="l"/>
              </a:tabLst>
              <a:defRPr/>
            </a:pP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Arial" pitchFamily="34" charset="0"/>
              </a:rPr>
              <a:t>Christophe ALASSEUR PRD92 Collège François FURET 92160 ANTONY</a:t>
            </a:r>
          </a:p>
        </p:txBody>
      </p:sp>
    </p:spTree>
    <p:extLst>
      <p:ext uri="{BB962C8B-B14F-4D97-AF65-F5344CB8AC3E}">
        <p14:creationId xmlns:p14="http://schemas.microsoft.com/office/powerpoint/2010/main" val="267695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0" y="284422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lIns="81635" tIns="40818" rIns="81635" bIns="40818" rtlCol="0" anchor="ctr"/>
          <a:lstStyle/>
          <a:p>
            <a:pPr algn="ctr"/>
            <a:r>
              <a:rPr lang="fr-FR" sz="2800" dirty="0" smtClean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Enseigner la technologie en classe de 3e</a:t>
            </a:r>
            <a:endParaRPr lang="fr-FR" sz="2800" dirty="0">
              <a:solidFill>
                <a:srgbClr val="F2F1E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www.sino-handdryer.com/upfiles/1355989510_Sino-handdrye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8" r="18678"/>
          <a:stretch/>
        </p:blipFill>
        <p:spPr bwMode="auto">
          <a:xfrm>
            <a:off x="504903" y="84455"/>
            <a:ext cx="1186777" cy="172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691681" y="470409"/>
            <a:ext cx="73448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fr-F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8. Valider la modification en testant le distributeur modifié.</a:t>
            </a:r>
          </a:p>
          <a:p>
            <a:pPr algn="ctr">
              <a:spcBef>
                <a:spcPct val="0"/>
              </a:spcBef>
            </a:pPr>
            <a:r>
              <a:rPr lang="fr-F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Comparer par rapport au C.D.C.F.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27" r="2757"/>
          <a:stretch/>
        </p:blipFill>
        <p:spPr>
          <a:xfrm>
            <a:off x="878774" y="3140968"/>
            <a:ext cx="3823856" cy="326344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48" t="6418" r="5601" b="2378"/>
          <a:stretch/>
        </p:blipFill>
        <p:spPr>
          <a:xfrm>
            <a:off x="5056972" y="3140968"/>
            <a:ext cx="3966359" cy="330134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96641" y="1908121"/>
            <a:ext cx="2448272" cy="936104"/>
          </a:xfrm>
          <a:prstGeom prst="wedgeRectCallout">
            <a:avLst>
              <a:gd name="adj1" fmla="val -21803"/>
              <a:gd name="adj2" fmla="val 1834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Mécanisme avec pignon original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5078989" y="1908121"/>
            <a:ext cx="2448272" cy="936104"/>
          </a:xfrm>
          <a:prstGeom prst="wedgeRectCallout">
            <a:avLst>
              <a:gd name="adj1" fmla="val -21803"/>
              <a:gd name="adj2" fmla="val 1834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Mécanisme avec pignon modifié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5639133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0" y="284422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67544" y="6541404"/>
            <a:ext cx="8676456" cy="343980"/>
          </a:xfrm>
          <a:prstGeom prst="round2DiagRect">
            <a:avLst>
              <a:gd name="adj1" fmla="val 32492"/>
              <a:gd name="adj2" fmla="val 0"/>
            </a:avLst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0000" tIns="46800" rIns="90000" bIns="46800">
            <a:sp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fr-FR" sz="1200" b="1" dirty="0" smtClean="0">
                <a:solidFill>
                  <a:srgbClr val="002060"/>
                </a:solidFill>
                <a:latin typeface="+mn-lt"/>
              </a:rPr>
              <a:t>Christophe ALASSEUR</a:t>
            </a:r>
            <a:endParaRPr lang="fr-FR" sz="12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004048" y="764704"/>
            <a:ext cx="399130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fr-FR" b="1" u="sng" dirty="0" smtClean="0">
                <a:latin typeface="+mj-lt"/>
              </a:rPr>
              <a:t>Situation </a:t>
            </a:r>
            <a:r>
              <a:rPr lang="fr-FR" b="1" u="sng" dirty="0" err="1" smtClean="0">
                <a:latin typeface="+mj-lt"/>
              </a:rPr>
              <a:t>déclenchante</a:t>
            </a:r>
            <a:r>
              <a:rPr lang="fr-FR" b="1" u="sng" dirty="0" smtClean="0">
                <a:latin typeface="+mj-lt"/>
              </a:rPr>
              <a:t> </a:t>
            </a:r>
            <a:r>
              <a:rPr lang="fr-FR" b="1" dirty="0" smtClean="0">
                <a:latin typeface="+mj-lt"/>
              </a:rPr>
              <a:t>: </a:t>
            </a:r>
            <a:r>
              <a:rPr lang="fr-FR" i="1" dirty="0"/>
              <a:t>Comment peut-on dans le collège respecter les consignes sur la prévention des risques des virus et autres micro-organismes données en début d'année par le chef d'établissement ? (Affiche prévention</a:t>
            </a:r>
            <a:r>
              <a:rPr lang="fr-FR" i="1" dirty="0" smtClean="0"/>
              <a:t>)</a:t>
            </a: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endParaRPr lang="fr-FR" i="1" dirty="0"/>
          </a:p>
          <a:p>
            <a:pPr algn="just"/>
            <a:r>
              <a:rPr lang="fr-FR" i="1" dirty="0"/>
              <a:t> </a:t>
            </a:r>
            <a:endParaRPr lang="fr-FR" dirty="0"/>
          </a:p>
          <a:p>
            <a:pPr algn="just"/>
            <a:r>
              <a:rPr lang="fr-FR" i="1" dirty="0"/>
              <a:t> </a:t>
            </a:r>
            <a:r>
              <a:rPr lang="fr-FR" i="1" dirty="0" smtClean="0"/>
              <a:t>Une </a:t>
            </a:r>
            <a:r>
              <a:rPr lang="fr-FR" i="1" dirty="0"/>
              <a:t>des solutions consiste à mettre à disposition un produit antiseptique grâce à un </a:t>
            </a:r>
            <a:r>
              <a:rPr lang="fr-FR" b="1" i="1" dirty="0"/>
              <a:t>distributeur</a:t>
            </a:r>
            <a:r>
              <a:rPr lang="fr-FR" i="1" dirty="0"/>
              <a:t> </a:t>
            </a:r>
            <a:r>
              <a:rPr lang="fr-FR" b="1" i="1" dirty="0"/>
              <a:t>automatique.</a:t>
            </a:r>
            <a:r>
              <a:rPr lang="fr-FR" i="1" dirty="0"/>
              <a:t> </a:t>
            </a:r>
            <a:endParaRPr lang="fr-FR" dirty="0"/>
          </a:p>
          <a:p>
            <a:pPr algn="just"/>
            <a:r>
              <a:rPr lang="fr-FR" i="1" dirty="0"/>
              <a:t> </a:t>
            </a:r>
            <a:endParaRPr lang="fr-FR" dirty="0"/>
          </a:p>
          <a:p>
            <a:pPr algn="just"/>
            <a:r>
              <a:rPr lang="fr-FR" i="1" dirty="0"/>
              <a:t>Après avoir agi sur la commande qui permet de distribuer le produit, Jean-Bernard (élève de 3</a:t>
            </a:r>
            <a:r>
              <a:rPr lang="fr-FR" i="1" baseline="30000" dirty="0"/>
              <a:t>ème</a:t>
            </a:r>
            <a:r>
              <a:rPr lang="fr-FR" i="1" dirty="0"/>
              <a:t>) s’intéresse à la quantité optimale de solution hydro-alcoolique distribuée par rapport à la taille de ses mains pour les laver.</a:t>
            </a:r>
            <a:endParaRPr lang="fr-FR" dirty="0"/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endParaRPr lang="fr-FR" dirty="0"/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endParaRPr lang="fr-FR" b="1" dirty="0">
              <a:latin typeface="+mj-lt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349388" y="166055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fr-FR" sz="36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L’idée générale du projet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lIns="81635" tIns="40818" rIns="81635" bIns="40818" rtlCol="0" anchor="ctr"/>
          <a:lstStyle/>
          <a:p>
            <a:pPr algn="ctr"/>
            <a:r>
              <a:rPr lang="fr-FR" sz="2800" dirty="0" smtClean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Enseigner la technologie en classe de 3e</a:t>
            </a:r>
            <a:endParaRPr lang="fr-FR" sz="2800" dirty="0">
              <a:solidFill>
                <a:srgbClr val="F2F1E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Imag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319" y="846083"/>
            <a:ext cx="4372729" cy="5751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624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4000">
        <p:wipe/>
      </p:transition>
    </mc:Choice>
    <mc:Fallback xmlns="">
      <p:transition spd="slow" advClick="0" advTm="14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0" y="284422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349388" y="166055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fr-FR" sz="36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Comment faire pour modifier la quantité de savon distribuée?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lIns="81635" tIns="40818" rIns="81635" bIns="40818" rtlCol="0" anchor="ctr"/>
          <a:lstStyle/>
          <a:p>
            <a:pPr algn="ctr"/>
            <a:r>
              <a:rPr lang="fr-FR" sz="2800" dirty="0" smtClean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Enseigner la technologie en classe de 3e</a:t>
            </a:r>
            <a:endParaRPr lang="fr-FR" sz="2800" dirty="0">
              <a:solidFill>
                <a:srgbClr val="F2F1E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www.sino-handdryer.com/upfiles/1355989510_Sino-handdrye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8" r="18678"/>
          <a:stretch/>
        </p:blipFill>
        <p:spPr bwMode="auto">
          <a:xfrm>
            <a:off x="611559" y="84455"/>
            <a:ext cx="1186777" cy="172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566511" y="1908115"/>
            <a:ext cx="847852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fr-F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1. S’approprier le fonctionnement du distributeur de savon (représentation première).</a:t>
            </a:r>
          </a:p>
          <a:p>
            <a:pPr>
              <a:spcBef>
                <a:spcPct val="0"/>
              </a:spcBef>
            </a:pPr>
            <a:r>
              <a:rPr lang="fr-F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2. Emmètre des hypothèses  sur le système de dosage.</a:t>
            </a:r>
          </a:p>
          <a:p>
            <a:pPr>
              <a:spcBef>
                <a:spcPct val="0"/>
              </a:spcBef>
            </a:pPr>
            <a:r>
              <a:rPr lang="fr-F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3. Tester  les hypothèses par expérimentation.</a:t>
            </a:r>
          </a:p>
          <a:p>
            <a:pPr>
              <a:spcBef>
                <a:spcPct val="0"/>
              </a:spcBef>
            </a:pPr>
            <a:r>
              <a:rPr lang="fr-F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4. Valider ou non les hypothèses émises.</a:t>
            </a:r>
          </a:p>
          <a:p>
            <a:pPr>
              <a:spcBef>
                <a:spcPct val="0"/>
              </a:spcBef>
            </a:pPr>
            <a:r>
              <a:rPr lang="fr-F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5. Choisir une solution.</a:t>
            </a:r>
          </a:p>
          <a:p>
            <a:pPr>
              <a:spcBef>
                <a:spcPct val="0"/>
              </a:spcBef>
            </a:pPr>
            <a:r>
              <a:rPr lang="fr-F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6. Dessiner la pièce modifiée (Solidworks).</a:t>
            </a:r>
          </a:p>
          <a:p>
            <a:pPr>
              <a:spcBef>
                <a:spcPct val="0"/>
              </a:spcBef>
            </a:pPr>
            <a:r>
              <a:rPr lang="fr-F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7. Imprimer la pièce modifiée.</a:t>
            </a:r>
          </a:p>
          <a:p>
            <a:pPr>
              <a:spcBef>
                <a:spcPct val="0"/>
              </a:spcBef>
            </a:pPr>
            <a:r>
              <a:rPr lang="fr-F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8. Valider la modification en testant le distributeur modifié et comparer par rapport au C.D.C.F.</a:t>
            </a:r>
          </a:p>
        </p:txBody>
      </p:sp>
    </p:spTree>
    <p:extLst>
      <p:ext uri="{BB962C8B-B14F-4D97-AF65-F5344CB8AC3E}">
        <p14:creationId xmlns:p14="http://schemas.microsoft.com/office/powerpoint/2010/main" val="1744711014"/>
      </p:ext>
    </p:extLst>
  </p:cSld>
  <p:clrMapOvr>
    <a:masterClrMapping/>
  </p:clrMapOvr>
  <p:transition spd="slow" advClick="0" advTm="19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0" y="284422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lIns="81635" tIns="40818" rIns="81635" bIns="40818" rtlCol="0" anchor="ctr"/>
          <a:lstStyle/>
          <a:p>
            <a:pPr algn="ctr"/>
            <a:r>
              <a:rPr lang="fr-FR" sz="2800" dirty="0" smtClean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Enseigner la technologie en classe de 3e</a:t>
            </a:r>
            <a:endParaRPr lang="fr-FR" sz="2800" dirty="0">
              <a:solidFill>
                <a:srgbClr val="F2F1E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www.sino-handdryer.com/upfiles/1355989510_Sino-handdrye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8" r="18678"/>
          <a:stretch/>
        </p:blipFill>
        <p:spPr bwMode="auto">
          <a:xfrm>
            <a:off x="611559" y="84455"/>
            <a:ext cx="1186777" cy="172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798336" y="470409"/>
            <a:ext cx="73456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fr-F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1. S’approprier le fonctionnement du distributeur de savon (représentation première).</a:t>
            </a:r>
          </a:p>
        </p:txBody>
      </p:sp>
      <p:pic>
        <p:nvPicPr>
          <p:cNvPr id="11" name="Image 10" descr="Croquis fonctionnement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1890009"/>
            <a:ext cx="6776316" cy="4707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8279307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995936" y="2204864"/>
            <a:ext cx="514806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 smtClean="0">
                <a:solidFill>
                  <a:schemeClr val="accent1"/>
                </a:solidFill>
              </a:rPr>
              <a:t>Maquette du système bielle manivelle </a:t>
            </a:r>
          </a:p>
          <a:p>
            <a:endParaRPr lang="fr-FR" sz="1200" dirty="0" smtClean="0">
              <a:solidFill>
                <a:schemeClr val="tx2"/>
              </a:solidFill>
            </a:endParaRPr>
          </a:p>
          <a:p>
            <a:r>
              <a:rPr lang="fr-FR" sz="2000" b="1" dirty="0" smtClean="0">
                <a:solidFill>
                  <a:schemeClr val="accent1"/>
                </a:solidFill>
              </a:rPr>
              <a:t>E</a:t>
            </a:r>
            <a:r>
              <a:rPr lang="fr-FR" dirty="0" smtClean="0">
                <a:solidFill>
                  <a:schemeClr val="accent1"/>
                </a:solidFill>
              </a:rPr>
              <a:t>mmètre des hypothèses : </a:t>
            </a:r>
          </a:p>
          <a:p>
            <a:r>
              <a:rPr lang="fr-FR" dirty="0">
                <a:solidFill>
                  <a:schemeClr val="accent1"/>
                </a:solidFill>
              </a:rPr>
              <a:t>	- Modifier la longueur de la bielle.</a:t>
            </a:r>
          </a:p>
          <a:p>
            <a:r>
              <a:rPr lang="fr-FR" dirty="0">
                <a:solidFill>
                  <a:schemeClr val="accent1"/>
                </a:solidFill>
              </a:rPr>
              <a:t>	- Modifier la position de </a:t>
            </a:r>
            <a:r>
              <a:rPr lang="fr-FR" dirty="0" smtClean="0">
                <a:solidFill>
                  <a:schemeClr val="accent1"/>
                </a:solidFill>
              </a:rPr>
              <a:t>l’excentrique.</a:t>
            </a:r>
          </a:p>
          <a:p>
            <a:endParaRPr lang="fr-FR" dirty="0">
              <a:solidFill>
                <a:schemeClr val="accent1"/>
              </a:solidFill>
            </a:endParaRPr>
          </a:p>
          <a:p>
            <a:r>
              <a:rPr lang="fr-FR" sz="2000" b="1" dirty="0" smtClean="0">
                <a:solidFill>
                  <a:schemeClr val="accent1"/>
                </a:solidFill>
              </a:rPr>
              <a:t>T</a:t>
            </a:r>
            <a:r>
              <a:rPr lang="fr-FR" dirty="0" smtClean="0">
                <a:solidFill>
                  <a:schemeClr val="accent1"/>
                </a:solidFill>
              </a:rPr>
              <a:t>ester les 2 hypothèses formulées.</a:t>
            </a:r>
          </a:p>
          <a:p>
            <a:endParaRPr lang="fr-FR" dirty="0" smtClean="0">
              <a:solidFill>
                <a:schemeClr val="accent1"/>
              </a:solidFill>
            </a:endParaRPr>
          </a:p>
          <a:p>
            <a:r>
              <a:rPr lang="fr-FR" sz="2000" b="1" dirty="0" smtClean="0">
                <a:solidFill>
                  <a:schemeClr val="accent1"/>
                </a:solidFill>
              </a:rPr>
              <a:t>V</a:t>
            </a:r>
            <a:r>
              <a:rPr lang="fr-FR" dirty="0" smtClean="0">
                <a:solidFill>
                  <a:schemeClr val="accent1"/>
                </a:solidFill>
              </a:rPr>
              <a:t>alider ou non les hypothèses :</a:t>
            </a:r>
          </a:p>
          <a:p>
            <a:r>
              <a:rPr lang="fr-FR" dirty="0">
                <a:solidFill>
                  <a:schemeClr val="accent1"/>
                </a:solidFill>
              </a:rPr>
              <a:t>	</a:t>
            </a:r>
            <a:r>
              <a:rPr lang="fr-FR" dirty="0" smtClean="0">
                <a:solidFill>
                  <a:schemeClr val="accent1"/>
                </a:solidFill>
              </a:rPr>
              <a:t>- Longueur bielle : </a:t>
            </a:r>
            <a:r>
              <a:rPr lang="fr-FR" b="1" dirty="0" smtClean="0">
                <a:solidFill>
                  <a:schemeClr val="accent1"/>
                </a:solidFill>
              </a:rPr>
              <a:t>NON</a:t>
            </a:r>
          </a:p>
          <a:p>
            <a:r>
              <a:rPr lang="fr-FR" dirty="0">
                <a:solidFill>
                  <a:schemeClr val="accent1"/>
                </a:solidFill>
              </a:rPr>
              <a:t>	</a:t>
            </a:r>
            <a:r>
              <a:rPr lang="fr-FR" dirty="0" smtClean="0">
                <a:solidFill>
                  <a:schemeClr val="accent1"/>
                </a:solidFill>
              </a:rPr>
              <a:t>- Position excentrique : </a:t>
            </a:r>
            <a:r>
              <a:rPr lang="fr-FR" b="1" dirty="0" smtClean="0">
                <a:solidFill>
                  <a:schemeClr val="accent1"/>
                </a:solidFill>
              </a:rPr>
              <a:t>OUI</a:t>
            </a:r>
          </a:p>
          <a:p>
            <a:r>
              <a:rPr lang="fr-FR" dirty="0">
                <a:solidFill>
                  <a:schemeClr val="accent1"/>
                </a:solidFill>
              </a:rPr>
              <a:t>	</a:t>
            </a:r>
            <a:endParaRPr lang="fr-FR" dirty="0" smtClean="0">
              <a:solidFill>
                <a:schemeClr val="accent1"/>
              </a:solidFill>
            </a:endParaRPr>
          </a:p>
          <a:p>
            <a:endParaRPr lang="fr-FR" dirty="0" smtClean="0">
              <a:solidFill>
                <a:schemeClr val="accent1"/>
              </a:solidFill>
            </a:endParaRPr>
          </a:p>
          <a:p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lIns="81635" tIns="40818" rIns="81635" bIns="40818" rtlCol="0" anchor="ctr"/>
          <a:lstStyle/>
          <a:p>
            <a:pPr algn="ctr"/>
            <a:r>
              <a:rPr lang="fr-FR" sz="2800" dirty="0" smtClean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Enseigner la technologie en classe de 3e</a:t>
            </a:r>
            <a:endParaRPr lang="fr-FR" sz="2800" dirty="0">
              <a:solidFill>
                <a:srgbClr val="F2F1E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www.sino-handdryer.com/upfiles/1355989510_Sino-handdrye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8" r="18678"/>
          <a:stretch/>
        </p:blipFill>
        <p:spPr bwMode="auto">
          <a:xfrm>
            <a:off x="504903" y="84455"/>
            <a:ext cx="1186777" cy="172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 descr="d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12075" y="2204864"/>
            <a:ext cx="2880320" cy="3841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1691680" y="254965"/>
            <a:ext cx="745231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fr-F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2. Emmètre des hypothèses  sur le système de dosage.</a:t>
            </a:r>
          </a:p>
          <a:p>
            <a:pPr>
              <a:spcBef>
                <a:spcPct val="0"/>
              </a:spcBef>
            </a:pPr>
            <a:r>
              <a:rPr lang="fr-F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3. Tester  les hypothèses par expérimentation.</a:t>
            </a:r>
          </a:p>
          <a:p>
            <a:pPr>
              <a:spcBef>
                <a:spcPct val="0"/>
              </a:spcBef>
            </a:pPr>
            <a:r>
              <a:rPr lang="fr-F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4. Valider ou non les hypothèses émises.</a:t>
            </a:r>
          </a:p>
        </p:txBody>
      </p:sp>
    </p:spTree>
    <p:extLst>
      <p:ext uri="{BB962C8B-B14F-4D97-AF65-F5344CB8AC3E}">
        <p14:creationId xmlns:p14="http://schemas.microsoft.com/office/powerpoint/2010/main" val="3183939532"/>
      </p:ext>
    </p:extLst>
  </p:cSld>
  <p:clrMapOvr>
    <a:masterClrMapping/>
  </p:clrMapOvr>
  <p:transition spd="slow" advClick="0" advTm="1400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lIns="81635" tIns="40818" rIns="81635" bIns="40818" rtlCol="0" anchor="ctr"/>
          <a:lstStyle/>
          <a:p>
            <a:pPr algn="ctr"/>
            <a:r>
              <a:rPr lang="fr-FR" sz="2800" dirty="0" smtClean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Enseigner la technologie en classe de 3e</a:t>
            </a:r>
            <a:endParaRPr lang="fr-FR" sz="2800" dirty="0">
              <a:solidFill>
                <a:srgbClr val="F2F1E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www.sino-handdryer.com/upfiles/1355989510_Sino-handdrye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8" r="18678"/>
          <a:stretch/>
        </p:blipFill>
        <p:spPr bwMode="auto">
          <a:xfrm>
            <a:off x="611559" y="84455"/>
            <a:ext cx="1186777" cy="172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979712" y="470409"/>
            <a:ext cx="6696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fr-F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5. Choisir une solution.</a:t>
            </a:r>
          </a:p>
          <a:p>
            <a:pPr algn="ctr">
              <a:spcBef>
                <a:spcPct val="0"/>
              </a:spcBef>
            </a:pPr>
            <a:r>
              <a:rPr lang="fr-F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6. Dessiner la pièce modifiée (Solidworks).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204864"/>
            <a:ext cx="5895977" cy="3021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5639133"/>
      </p:ext>
    </p:extLst>
  </p:cSld>
  <p:clrMapOvr>
    <a:masterClrMapping/>
  </p:clrMapOvr>
  <p:transition spd="slow" advClick="0" advTm="600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0" y="284422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lIns="81635" tIns="40818" rIns="81635" bIns="40818" rtlCol="0" anchor="ctr"/>
          <a:lstStyle/>
          <a:p>
            <a:pPr algn="ctr"/>
            <a:r>
              <a:rPr lang="fr-FR" sz="2800" dirty="0" smtClean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Enseigner la technologie en classe de 3e</a:t>
            </a:r>
            <a:endParaRPr lang="fr-FR" sz="2800" dirty="0">
              <a:solidFill>
                <a:srgbClr val="F2F1E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www.sino-handdryer.com/upfiles/1355989510_Sino-handdrye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8" r="18678"/>
          <a:stretch/>
        </p:blipFill>
        <p:spPr bwMode="auto">
          <a:xfrm>
            <a:off x="611559" y="84455"/>
            <a:ext cx="1186777" cy="172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979712" y="68585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fr-F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7. Imprimer la pièce modifiée.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7" t="9392" r="4932" b="10050"/>
          <a:stretch/>
        </p:blipFill>
        <p:spPr>
          <a:xfrm>
            <a:off x="1115616" y="1869073"/>
            <a:ext cx="7496115" cy="436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671782"/>
      </p:ext>
    </p:extLst>
  </p:cSld>
  <p:clrMapOvr>
    <a:masterClrMapping/>
  </p:clrMapOvr>
  <p:transition spd="slow" advClick="0" advTm="8000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6000" y="284422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lIns="81635" tIns="40818" rIns="81635" bIns="40818" rtlCol="0" anchor="ctr"/>
          <a:lstStyle/>
          <a:p>
            <a:pPr algn="ctr"/>
            <a:r>
              <a:rPr lang="fr-FR" sz="2800" dirty="0" smtClean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Enseigner la technologie en classe de 3e</a:t>
            </a:r>
            <a:endParaRPr lang="fr-FR" sz="2800" dirty="0">
              <a:solidFill>
                <a:srgbClr val="F2F1E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www.sino-handdryer.com/upfiles/1355989510_Sino-handdrye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8" r="18678"/>
          <a:stretch/>
        </p:blipFill>
        <p:spPr bwMode="auto">
          <a:xfrm>
            <a:off x="611559" y="84455"/>
            <a:ext cx="1186777" cy="172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979712" y="68585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fr-F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7. Imprimer la pièce modifiée.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96" y="1700808"/>
            <a:ext cx="3491880" cy="232792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564" y="1677144"/>
            <a:ext cx="3599892" cy="239992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365104"/>
            <a:ext cx="3491880" cy="232792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984" y="4244378"/>
            <a:ext cx="3600961" cy="2400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639133"/>
      </p:ext>
    </p:extLst>
  </p:cSld>
  <p:clrMapOvr>
    <a:masterClrMapping/>
  </p:clrMapOvr>
  <p:transition spd="slow" advClick="0" advTm="8000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-14068" y="0"/>
            <a:ext cx="50003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lIns="81635" tIns="40818" rIns="81635" bIns="40818" rtlCol="0" anchor="ctr"/>
          <a:lstStyle/>
          <a:p>
            <a:pPr algn="ctr"/>
            <a:r>
              <a:rPr lang="fr-FR" sz="2800" dirty="0" smtClean="0">
                <a:solidFill>
                  <a:srgbClr val="F2F1E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Enseigner la technologie en classe de 3e</a:t>
            </a:r>
            <a:endParaRPr lang="fr-FR" sz="2800" dirty="0">
              <a:solidFill>
                <a:srgbClr val="F2F1E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www.sino-handdryer.com/upfiles/1355989510_Sino-handdrye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8" r="18678"/>
          <a:stretch/>
        </p:blipFill>
        <p:spPr bwMode="auto">
          <a:xfrm>
            <a:off x="611559" y="84455"/>
            <a:ext cx="1186777" cy="172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1979712" y="685853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fr-FR" sz="28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7. Imprimer la pièce modifiée.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77" t="21771" r="21440" b="18852"/>
          <a:stretch/>
        </p:blipFill>
        <p:spPr>
          <a:xfrm>
            <a:off x="2530045" y="2564904"/>
            <a:ext cx="4341637" cy="301078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385882" y="1916832"/>
            <a:ext cx="2448272" cy="936104"/>
          </a:xfrm>
          <a:prstGeom prst="wedgeRectCallout">
            <a:avLst>
              <a:gd name="adj1" fmla="val -68853"/>
              <a:gd name="adj2" fmla="val 1390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Pignon modifié décollé du support d’impression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971600" y="1916832"/>
            <a:ext cx="2448272" cy="936104"/>
          </a:xfrm>
          <a:prstGeom prst="wedgeRectCallout">
            <a:avLst>
              <a:gd name="adj1" fmla="val 57745"/>
              <a:gd name="adj2" fmla="val 1276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Pignon modifié avec son support d’impression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5843929"/>
      </p:ext>
    </p:extLst>
  </p:cSld>
  <p:clrMapOvr>
    <a:masterClrMapping/>
  </p:clrMapOvr>
  <p:transition spd="slow" advClick="0" advTm="800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1271</TotalTime>
  <Words>360</Words>
  <Application>Microsoft Office PowerPoint</Application>
  <PresentationFormat>Affichage à l'écran (4:3)</PresentationFormat>
  <Paragraphs>72</Paragraphs>
  <Slides>10</Slides>
  <Notes>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Bertrand</dc:creator>
  <cp:lastModifiedBy>CRT</cp:lastModifiedBy>
  <cp:revision>227</cp:revision>
  <dcterms:created xsi:type="dcterms:W3CDTF">2012-03-08T14:44:42Z</dcterms:created>
  <dcterms:modified xsi:type="dcterms:W3CDTF">2013-02-04T16:08:41Z</dcterms:modified>
</cp:coreProperties>
</file>